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1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8.xml" ContentType="application/vnd.openxmlformats-officedocument.presentationml.tags+xml"/>
  <Override PartName="/ppt/notesSlides/notesSlide31.xml" ContentType="application/vnd.openxmlformats-officedocument.presentationml.notesSlide+xml"/>
  <Override PartName="/ppt/tags/tag19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20.xml" ContentType="application/vnd.openxmlformats-officedocument.presentationml.tags+xml"/>
  <Override PartName="/ppt/notesSlides/notesSlide37.xml" ContentType="application/vnd.openxmlformats-officedocument.presentationml.notesSlide+xml"/>
  <Override PartName="/ppt/tags/tag21.xml" ContentType="application/vnd.openxmlformats-officedocument.presentationml.tags+xml"/>
  <Override PartName="/ppt/notesSlides/notesSlide38.xml" ContentType="application/vnd.openxmlformats-officedocument.presentationml.notesSlide+xml"/>
  <Override PartName="/ppt/tags/tag22.xml" ContentType="application/vnd.openxmlformats-officedocument.presentationml.tags+xml"/>
  <Override PartName="/ppt/notesSlides/notesSlide39.xml" ContentType="application/vnd.openxmlformats-officedocument.presentationml.notesSlide+xml"/>
  <Override PartName="/ppt/tags/tag23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tags/tag24.xml" ContentType="application/vnd.openxmlformats-officedocument.presentationml.tags+xml"/>
  <Override PartName="/ppt/notesSlides/notesSlide45.xml" ContentType="application/vnd.openxmlformats-officedocument.presentationml.notesSlide+xml"/>
  <Override PartName="/ppt/tags/tag25.xml" ContentType="application/vnd.openxmlformats-officedocument.presentationml.tags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60" r:id="rId2"/>
    <p:sldId id="262" r:id="rId3"/>
    <p:sldId id="286" r:id="rId4"/>
    <p:sldId id="860" r:id="rId5"/>
    <p:sldId id="935" r:id="rId6"/>
    <p:sldId id="903" r:id="rId7"/>
    <p:sldId id="936" r:id="rId8"/>
    <p:sldId id="904" r:id="rId9"/>
    <p:sldId id="937" r:id="rId10"/>
    <p:sldId id="938" r:id="rId11"/>
    <p:sldId id="905" r:id="rId12"/>
    <p:sldId id="939" r:id="rId13"/>
    <p:sldId id="940" r:id="rId14"/>
    <p:sldId id="941" r:id="rId15"/>
    <p:sldId id="942" r:id="rId16"/>
    <p:sldId id="943" r:id="rId17"/>
    <p:sldId id="946" r:id="rId18"/>
    <p:sldId id="948" r:id="rId19"/>
    <p:sldId id="949" r:id="rId20"/>
    <p:sldId id="950" r:id="rId21"/>
    <p:sldId id="954" r:id="rId22"/>
    <p:sldId id="951" r:id="rId23"/>
    <p:sldId id="953" r:id="rId24"/>
    <p:sldId id="849" r:id="rId25"/>
    <p:sldId id="894" r:id="rId26"/>
    <p:sldId id="909" r:id="rId27"/>
    <p:sldId id="906" r:id="rId28"/>
    <p:sldId id="907" r:id="rId29"/>
    <p:sldId id="955" r:id="rId30"/>
    <p:sldId id="956" r:id="rId31"/>
    <p:sldId id="908" r:id="rId32"/>
    <p:sldId id="957" r:id="rId33"/>
    <p:sldId id="910" r:id="rId34"/>
    <p:sldId id="911" r:id="rId35"/>
    <p:sldId id="912" r:id="rId36"/>
    <p:sldId id="913" r:id="rId37"/>
    <p:sldId id="959" r:id="rId38"/>
    <p:sldId id="958" r:id="rId39"/>
    <p:sldId id="916" r:id="rId40"/>
    <p:sldId id="960" r:id="rId41"/>
    <p:sldId id="961" r:id="rId42"/>
    <p:sldId id="962" r:id="rId43"/>
    <p:sldId id="963" r:id="rId44"/>
    <p:sldId id="964" r:id="rId45"/>
    <p:sldId id="967" r:id="rId46"/>
    <p:sldId id="968" r:id="rId47"/>
    <p:sldId id="966" r:id="rId48"/>
    <p:sldId id="969" r:id="rId49"/>
    <p:sldId id="284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4B0AA-62E1-40EF-A2C4-E169CD09143A}" type="datetimeFigureOut">
              <a:rPr lang="zh-CN" altLang="en-US" smtClean="0"/>
              <a:t>2025-07-07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A3C8F-C187-4018-B63C-6FF142036A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6307655-A20D-4142-AD78-1AF979BC4BD9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823B2-12E4-DC78-B386-036730E1A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F84DBD5-4BA3-0D53-8590-01FE30F284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532FF47-3B78-5E09-5A92-9F3749DC3F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E6DBD3-EFC9-9087-D14D-05B91B018B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27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DCFEA-F66A-540C-BB84-2B481A1C7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2D14974-4335-8363-9BC2-D5EB3E1E09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C68F51A-E17A-B0C3-497B-6D7A9F483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47DDC-CC19-CCD7-76F5-AEAA477F75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500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41320-547C-9402-6EA7-6B7D7FBC5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F55D757-74D7-B383-50FC-492E8CA667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00792A2-5DD6-D90D-B086-FCB29E2C46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97FB9C-B341-411B-8F10-BF9508C19F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78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D8B6E-C0E9-8E32-A651-7C7294E30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C979115-AC55-CEA2-54C8-9043F2378C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435E3AF-2D22-9950-02F6-D9844FDE76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9A19919-E013-5C29-1E8F-86F7A21A8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8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D51CC-BC53-2886-44AA-6374AFADB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E150079-4328-F6AD-A7AA-E79878009D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9AE90DC-B153-49CE-7579-E2FD2CA68F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AA1231-EBF8-722D-8F6E-C0876EF56B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6583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31132-F3D5-C084-7050-2AF4B1D45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9FDD17-0EA1-7AE5-53CE-6FCDDEBB58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F5F7086-D93C-0CB7-4F08-34D012051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DA3599-F371-68AC-DF90-540FBC8F7A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51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AA9CD-AE71-59EF-86CB-27DEEA65A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D87D8EB-EB42-386D-C281-A81E473DB5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00EDB82-FC45-4F2B-04B6-B39C251BC7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12D8BA-D03E-BAA3-0BF3-484A6DFCF8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56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455F7-F918-4A01-56DE-529E02011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DEDA15-BCE5-B15C-A212-989201A916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602B639-FF52-0B3D-0F1E-0FB5B699B7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7F8917-6D54-F60C-60E0-230FA4540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26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AF4B7-E69F-5943-5110-9F459A947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6F0FC1-D629-58AD-58BD-B21D38DA78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9BB4B8B-F089-4EC3-C9D5-473C9528B3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676EA9-04D3-5BB7-F5A3-4E5E7A65F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60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CEDA6-0C7B-8768-37D5-7F8113BC4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7FB0692-7637-4C90-FFCF-49D25B72F9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D276B02-F25D-8045-422B-D08FFD7C7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9D2B30-3593-3362-5161-C9BAFEBB5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536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2BBB1-8EA5-08A5-0A61-16CC488C2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A8D7A4-8920-4AA4-757A-806D319408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60F483F-B8D5-B8B3-84BA-4E89CC3B0A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CE71E8-AFB5-DD64-29AB-11C80335E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0374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6114B-6746-0DC7-D010-DAFC0363A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10047BD-FEAB-B1BA-003C-E2971B235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ED7FD36-4660-870E-C0EE-25A696705C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2B3DBE-C187-4BAF-1183-5B96B8A3F5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71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AA3E5-25EA-D691-4F65-31B893A92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0B0A80-FDB9-8C2A-1958-F4552FC7A9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84EFA8-2F71-C2E9-EDEC-18B3B34BE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FC811BE-723A-013C-E713-48C45005A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313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8E7B7-3D19-9380-368A-143CFFC63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033F93-2CBA-C077-6FAB-FE449F07E1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412BA9-A33A-8DEE-F91E-E26E17BC3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7F74D4-9050-BCA9-0D92-DE7EAF080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196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0B11F-26D4-FDEF-1186-56922C5F6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B449F6-7232-B843-AFB7-336DEF3D64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ACC5535-7A71-1315-EA63-0D048527B0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11092C-EC9B-9245-0C63-0B432DDC2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704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C131F-6EDE-9FF9-93E5-4C43FAAF3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E379123-7049-06D2-9143-A4E42DC0F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58C2C9-99F0-B687-80B0-2D4D0529C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F5F5BA-79E2-9977-D657-4A299AC59E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6481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0BBEA-23EE-7F1A-1D22-825C7E68D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01C32B0-8CD3-4246-7CCF-73D01663FA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0204CE3-079E-DEEC-6009-BE3988F07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0EC8C6-D943-077E-DA13-A25D507862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2961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46C7E-A5AC-8E8B-AD1B-180F198FB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5A279B-A894-921D-5F47-BB8574808F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F020197-F0E9-3C94-867E-BD9B71A7F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FB6976-749B-1A3C-3646-392B24AEC6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9691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6A9B6-5439-1F82-ABDD-2FABB2CCF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6D625B8-7973-2216-1D21-175968A88C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FBFFF52-1BCD-E0A1-F070-553593D1F9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F0273B-CFE7-DAB3-3756-AC19D6E9B4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195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E60C2-B4BD-8D75-516D-EAEEF25B4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67CF204-AC1E-1BF4-8CAE-A2734EE94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639855D-093A-5C50-DAF1-69B7B6BC0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E2F5EC-E8E9-1AA4-80D3-C6E1E5AD9D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96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AD58C-8D25-4CBD-0CFD-47FE5BED3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2CA363C-B10C-8AB7-2135-2F98225D62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359A732-C3C7-791C-B53B-9B82649CF8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16D5D5-64BA-77B6-6E32-C6971E31B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529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50028-DFBF-897D-7BD0-6E9EC9A30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580A541-AA5D-CB80-432E-80286A4C9C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4533196-B63F-DFFE-CC18-41654E3D6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866DC6-E0BB-9A86-ADDD-B4403FDE2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876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814C1-4A4E-EB0E-B2CF-E1F59811F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A6C60C4-F108-0141-B8F6-81440B7C76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A01980-1CA8-845A-6457-4A3D5AA58D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AC66E3-5D2C-E8C4-2DDC-CFE4495001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327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85F89-FE5C-B5D4-327A-2229855DC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608EC1F-CD87-D12C-04B9-DA5FF818B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14E9ED-6096-E8DD-6268-2D32B01AED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A8EAB2-A092-ABD5-CAC3-D00E42355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4666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212D4-7FA3-FFF7-768A-D5D8FB92C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AE4372-63A8-8199-CE7E-ADA5F2859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89089F-BCE7-B9AD-66CD-0A661A460E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85FA87-E042-FA6B-1A17-6D2B5138B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391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D3AF0-6E2A-BBAC-4B5D-44296DAE5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B44B0A9-0642-57CA-7AA4-B458FE9229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3A27268-D66C-226D-A8F0-57FB839E1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018DD5-09C7-2758-5187-D81EEFEF67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566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1B89D-9BD1-0463-0266-B767723CE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B545D7E-7F32-1550-1E66-5A0CA23571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F8BF9FA-D9B4-2804-53D3-FBB0ADB28A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1B7CF93-249C-A757-AC08-47C241AA13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813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3E9BC-CD04-5FF8-B8C5-C2D14B18D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BA3829A-9CCA-5386-8E37-C72C682BB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DF721F-4392-84AC-0A76-0B22E595B9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A16A34-E74C-183A-527F-0006DFACC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311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76C7D-06E8-E3CB-3174-6224D62B1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41C8511-D806-8065-1F4D-D1BE3EE4B0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456A53C-82B8-7D24-25CB-89A30AAA52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7E6F5D-7948-1EA1-2316-5558397845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716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6D319-57A7-E4F0-B320-8B64EBB3E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D6133B1-A6DF-A5AC-1990-BFDA43F71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E7F33BB-43D9-EEAB-8BB5-FD80C2E34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C39BE6-DEEC-7D3E-FF3C-2FC23BFDEA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5876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9723C-7857-4A20-2EE0-82DA9F16F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541BB47-05BA-68CC-915E-A7F0A5686C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68729C-2ACF-4F7C-3CDC-B5E233625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449D3B-6812-9010-8365-E6BDFBC97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42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3BEF7-BE9A-D620-3E94-DEEE249C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02A24E-662F-2C26-A5AC-B305513AF2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AC06A64-9D8C-10FD-C72A-477B83B937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1ED4AE-5139-2CC6-8D6B-492020B03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267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669CD-56BE-A9AB-7CE6-B6EEB806F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D25273-8453-962C-28D9-1DD65A7F53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B5D5AB-AA8D-FB20-5F04-13BB82C08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24766F-6D27-C5A1-3A7A-7CE4E83FCE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080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51AF8-803D-AE11-CF97-60EBD4000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2DAB731-C6D9-2A42-490B-8F0F690960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0DFCB99-D614-C0C7-7826-E5BEC464AA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DEEF21-97D8-4D00-3CAD-A09912644A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8128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62AC0-EF6B-2048-CBD2-F9FF83DD8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FF47D5D-3ABD-1B8E-7735-46E26BB2EA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F0D4FDE-31B3-FD06-4C98-8FCD824745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CA77EF-F20A-AAA2-CD84-43FA0F71E2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187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05F23-379C-4D5B-6310-227A183A0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D42C235-1C8F-1929-AAA3-E2AC2AE6DC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169B3A0-CF56-2850-B296-719A043811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FE120B-EC94-720C-DBC8-283771EA27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426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E473D-D135-8843-B918-AB924FA0E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C514DFF-1B75-82AF-11EF-D454A3E09F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739C249-1403-1FCD-A710-79666B9E0D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345E74-A2EF-0C10-F832-911850597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3546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4F2F7-A95A-D7D8-99B3-073444E89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0AF9EDC-0889-76F0-62B2-A0CD9C6866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3A8564-11F0-E2E6-624F-08AA41221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B16832-7C42-883A-A7D8-08E05166AC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986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77455D-7227-44BB-9661-4DECC0CCEC6B}" type="slidenum">
              <a:rPr altLang="en-US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BC87F-021F-924E-6FCD-7DBD77E0E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AD07E8-3823-6D9C-F4F9-96757FA910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D9F5EA-5E04-BC68-61E4-6BE2A9D94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92D9672-BB97-E9BC-9F13-8B1ED917AD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87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CFDD-9B09-CAF9-4EFE-A1FCEFBE8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17E0F15-703E-A28F-C740-8FFC6126C9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F879996-1915-6282-20F3-574612F94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0C8FE1-7FAE-521C-ABDF-62C01AF5AF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22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526DF-9DC5-0D45-1F93-6FE110E4A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BE7C6F-C864-6F5C-0C82-86B8BB89FB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A868CFB-C456-0EDB-C5E1-38073D301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26FBBC-59ED-C259-1821-1C4F6EDBE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78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72F5F-A993-3D7A-31F7-A91DA6DE5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FCDF0D2-FB1F-81FA-5D40-39E02ED36F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7083C7-F724-6CCA-EF0C-BBC324BAD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3AB9F7-6513-701C-EE6D-6ABA8F71EC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4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41F7A-0BAF-2E95-4710-F8002F1FB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35EA83-4115-9796-6448-D937520858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89A1A17-7AD9-4DAF-3A0D-AACCD9F95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1A0AA3-482E-6494-13DD-F937F6F02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50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900894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858407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7815919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over/>
  </p:transition>
  <p:txStyles>
    <p:titleStyle>
      <a:lvl1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defTabSz="91313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7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9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61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8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6.png"/><Relationship Id="rId9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760256" y="1119005"/>
            <a:ext cx="10671488" cy="46199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0" marR="0" lvl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31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672656" y="2010868"/>
            <a:ext cx="8846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  <a:sym typeface="inpin heiti" pitchFamily="2" charset="-122"/>
              </a:rPr>
              <a:t>服饰图案与应用</a:t>
            </a:r>
            <a:endParaRPr kumimoji="0" lang="en-US" altLang="zh-CN" sz="72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方正稚艺_GBK" panose="03000509000000000000" pitchFamily="65" charset="-122"/>
              <a:ea typeface="方正稚艺_GBK" panose="03000509000000000000" pitchFamily="65" charset="-122"/>
              <a:cs typeface="+mn-cs"/>
              <a:sym typeface="inpin heiti" pitchFamily="2" charset="-122"/>
            </a:endParaRP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687636" y="3521139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47" y="4223546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45" y="256362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25944" y="3946898"/>
            <a:ext cx="833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FZCSK--GBK1-0"/>
                <a:ea typeface="宋体" panose="02010600030101010101" pitchFamily="2" charset="-122"/>
              </a:rPr>
              <a:t>FUSHI TUAN YU YINGYONG</a:t>
            </a:r>
            <a:endParaRPr kumimoji="0" lang="zh-CN" altLang="en-US" sz="1200" b="1" i="0" u="none" strike="noStrike" kern="1200" cap="none" spc="0" normalizeH="0" baseline="0" noProof="0" dirty="0">
              <a:ln w="9525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DBA36-CFC0-6203-66F6-129310134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8695CE4-6460-55DC-0E9C-89D98D4006C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18C2AAF-23B9-B188-C0FB-E5DCC9991B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876C942-DA42-E5B5-0EA0-38C1F6CFB9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23224D1-7626-E76C-818A-CBE8277AB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B95C603-11EB-4146-C42D-0706DB7AC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A82F251C-BDC7-C9EF-1A57-601A21D3DA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830EB78-3429-4171-50C4-01A122C532DB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8876F4-7022-CDDB-FBBC-E9D0CF1FA9DD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写生的技巧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服饰图案写生有很多技巧，常用的有线描写生、影绘写生、影调素描写生、勾线淡彩写生等。其中，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最容易掌握和最常用的是线描写生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6904983-7DD0-057C-F5C3-C55FE8D17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54" y="2691348"/>
            <a:ext cx="2564052" cy="333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8EC983C0-56FD-A242-E418-DFFBD676D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547" y="2691348"/>
            <a:ext cx="2190697" cy="333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00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F831D-DD78-9C1B-CCD6-9FFC6FA22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8143E92-4E76-A2EC-9DDD-B72F6C79D63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F0AB439-C6D3-3A62-FD67-0293AB6579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6F446946-D6E8-18EF-79C2-64DACB7F3D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4F99886-1CA9-350A-9183-0979BA18C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294CD8E-EF39-02A6-DC8D-C093C6D69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58A82CC-ED15-CB87-6C03-65FAB3C782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0E9E0D6-3F47-D4FF-EA4A-0A824CC3636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92E1D0-C0BA-EBA5-CFBF-3585F8B28D48}"/>
              </a:ext>
            </a:extLst>
          </p:cNvPr>
          <p:cNvSpPr txBox="1"/>
          <p:nvPr/>
        </p:nvSpPr>
        <p:spPr>
          <a:xfrm>
            <a:off x="908828" y="1268394"/>
            <a:ext cx="1030944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如何选择合适的写生花卉？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怎样将花卉的细节描绘得更加完善？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校园内或写生场所有哪些元素适合写生？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黑白的写生形式有哪些利弊？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怎样选取写生对象？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</p:spTree>
    <p:extLst>
      <p:ext uri="{BB962C8B-B14F-4D97-AF65-F5344CB8AC3E}">
        <p14:creationId xmlns:p14="http://schemas.microsoft.com/office/powerpoint/2010/main" val="42620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69A65-6F9E-7528-C9CB-92F2A90DF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BCEFEFB-43BD-C9B0-BC38-C9EA34314735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060F60A-25FA-CECE-0A64-FA5DB80E68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25034CF-2A5D-45F5-EF44-3D071FE22D1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F25A938-3147-26A4-1BCE-5DAAF81F2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67E3132-2A4A-E8A6-CD9B-7890CCF59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A350BB7A-35C0-E648-71ED-590EF412EB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59229B0-02C2-839E-9BCC-C39DBCEBA65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A6F3C2-A24E-D8D8-73CB-72E0B3D35A67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根据收集的写生作品，进行图案整理，使其能够根据图案的使用部位、使用效果准确地进行图案的取舍。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31E2E78A-E325-CA9F-CF67-C21254752B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9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3FAB4-64EE-92FC-711C-4B921FE4E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8AE98E0-F9C3-48CB-D068-8B5D5BF1B38B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F14775B-64D9-2382-4C25-152929E2CF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F92C812-7E8B-2C2E-2D0E-52354E30AC9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604C28E-34C3-FED8-1A79-99CB56C41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E3ACC3D-2E1A-F54A-5A6A-E0A23895D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767BA73-A5A7-40DE-AD82-4636CFC497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CAC8D88-2125-5756-D4C7-FE8542AC799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C99B6C-4069-3D86-EBDC-4FEEC60871E9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）掌握图案的形式美法则。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）掌握写生整理的方法和要点。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）掌握写生的概括与取舍的方法。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能够运用写生图案整理的方法和要点，对写生图案进行概括与取舍。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提高分析和整理归纳能力。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65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C18C0-F3C0-1DAF-9B78-FFCD2EDE4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10A0FFB-4B1E-9A0C-DB72-ABADF5C9656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EB966B9-62A2-1CCF-73A8-82413BCAB7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1D8F2D3-46EF-55A8-FD9C-AA5F8566CE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E658DF9-CE07-5019-3E4F-B51A21E09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A5DBF66-F4B5-9037-A950-FB700BA75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A6A48F7D-EC51-2902-7FDE-3685F97DF6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9CB316B-EEA7-0C29-4D5B-E7BCF9FC152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0688E9-0434-C524-8E5B-9759953243C2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掌握图案的形式美法则，并能运用该法则进行写生的整理与取舍。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写生图案与应用部位、应用形式之间的契合度。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20E5C626-50F7-E9D1-02A6-872C9149D44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3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7B38E-4424-AA0A-FD79-A2D757591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9A4A862-CA6B-478B-20C0-5EB01CAD553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FF54E2D-61DE-7FF9-E2E7-3BD8D94902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0C63EA3-C732-1F06-0BE0-7646BD3B2D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135DEE3-B85F-C33B-EEEF-762440D55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98905B1-0196-BBBA-E8D6-54A6E5265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12014F3-51AC-40A3-1F0E-B7CF512338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E635EFD-B8D9-6A97-5BFA-598415FF6D3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A32722-AE66-D851-AC8D-06F0533F6DC1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写生整理的方法与要点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）观察与记录。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）构建基本形状。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）加入光影效果。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）深入刻画。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）整体调整。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AE319FB-79EB-5F54-7A7B-13491194E1A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31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77AAE-C5C3-CB65-E066-7F1950B2D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7D0548D-84F8-A7AB-19B4-248F758D164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4298F9B2-2BAF-6633-437D-B27E9A22B1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272C713-3605-77E2-3DAB-9A0D5B2C34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596F3D8-ED82-A81E-D9F3-3DB5BA4E1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7EB868B-F290-D7A5-9655-A739F1AB0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C0FA29C-F938-F41D-E2D9-14285AD87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8FCDFA7-7FFE-0AF8-8558-EFC02B9E567D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E8FFAE-6E68-CD75-D059-D9CD44BDABDA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写生的概括与取舍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花卉写生中，由于花瓣、枝叶过于复杂，可适当减少其层次，保留主要的、完美的部分，使之形象更具代表性和艺术性，如菊花、牡丹花、绣球、月季花、玫瑰花等花瓣层次繁多复杂的花卉，都可以采取这种处理手法。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概括与取舍是服饰图案写生中的一种能力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，应该经常练习。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8BD5F51-3C3A-85FA-02B0-2CBF4967D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122" y="3699835"/>
            <a:ext cx="4196464" cy="211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7BB16830-579E-EDC9-F7AA-A6C8CC49E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842" y="3764431"/>
            <a:ext cx="4477994" cy="211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41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69920-44C7-90F7-F4E0-C8ECC4B8A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D95F877-C52F-C797-3D2C-1A5E8E908B2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E63C9E4-1B83-E9EC-D4E6-9AE1E26EB1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1DD2648-6B8C-A2B8-EB97-3EA4EF0372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CC943AF9-165D-100D-37FE-EB1272852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00C393C4-C6C9-C57C-B9E1-2F86BC3A9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写生的整理与取舍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C214A0C4-3CD2-F6BD-8D62-ED16895481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E16CF31-8969-9D99-E4B3-97A0948FD06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22845C-8736-507B-E611-3F183C05C032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在花卉写生中有哪些需要整理？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部分写生内容是否过于复杂不便于使用？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能否将写生图案一分二、二分三？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846261F-C4ED-BC6E-1E04-D1B1F0AE2A0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11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81EE3-BF85-A79F-7B5C-78EEC7C1F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E54AFA5-DE88-42DD-098C-14E14972D704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8FE99C0-26E9-260F-9C95-3831CC4DE5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9EE2FA1-C873-91C0-16F9-758652DE29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A96520E7-15E9-D376-F332-32CDC8528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9BA9376-15A3-0EE7-A52A-DE9708475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043E2F6C-24A6-D40C-C4C7-B1D4E30FCF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40FD54A-191D-9E86-7A26-4C334E82D95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B92427-2071-23D0-CB9B-0E10B28B0E33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所收集的素材，虽然经过了一定程度的艺术加工，但仍然达不到服饰图案形象审美或工艺制作的要求，必须进行进一步提炼、加工，这就是通常所说的“写生变化”问题。通常的造型方法是将写生资料进行变形、变色，从而形成似与不似的“写意”形，或基于客观物象的写实装饰图形。对写生素材进行变形创作，通常必须运用一定的形式美法则和变形创作的技巧，以确保写生后的变化创作具有完美感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58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FAC1A-DE14-F0A4-899D-91FD54BBD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214B217-6A2A-4C49-1E66-EFE2F4B31D2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52613FC-DC94-340D-A4A7-B88FCD85E1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5469AF4-A851-2DED-EC99-5B73A5620EC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596DBB8-9659-2783-83CB-01148F78C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D976C86-20E2-5979-FC2B-06F3EBC3E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6E3388FB-9CFE-B97D-26B4-9A21E7A884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8584DE6-AA11-FB6A-9C3F-EF6438506C2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52B21B-CFE0-26F2-5615-67855FA034D3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）掌握服饰图案的形式美法则。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）掌握服饰图案的变形技巧。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能够利用变形技巧进行写生图案变形。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培养观察与举一反三的能力。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47CCE237-EA12-457A-FEB3-4043ECF5C5C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29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943768" y="1598929"/>
            <a:ext cx="10056813" cy="2401078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3384550" y="1598929"/>
            <a:ext cx="0" cy="240107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 bwMode="auto">
          <a:xfrm>
            <a:off x="1305719" y="1707239"/>
            <a:ext cx="1438275" cy="1436687"/>
            <a:chOff x="5675204" y="407884"/>
            <a:chExt cx="1437120" cy="1437120"/>
          </a:xfrm>
        </p:grpSpPr>
        <p:sp>
          <p:nvSpPr>
            <p:cNvPr id="34" name="椭圆 33"/>
            <p:cNvSpPr/>
            <p:nvPr/>
          </p:nvSpPr>
          <p:spPr>
            <a:xfrm>
              <a:off x="5675204" y="407884"/>
              <a:ext cx="1437120" cy="1437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5997207" y="865222"/>
              <a:ext cx="758216" cy="52085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3E6A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632" y="2073171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3672849" y="2117012"/>
            <a:ext cx="52629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  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服饰局部图案设计与应用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1248" y="4074989"/>
            <a:ext cx="6362141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服饰局部图案素材收集</a:t>
            </a:r>
          </a:p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服饰局部图案纹样变形与创作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E76E9-BBE2-6ADC-E7BB-F06585BEC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930B532-A165-D787-27DC-6F078428030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11B8F20-E3CF-A6EB-167B-5B0DB38409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8F44792-2F15-C44B-0334-A3436503028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786366D4-B112-C435-9007-717065C5E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B4BCC60-07EC-FD49-C774-84073BEAD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BC0C1DE-F65B-545D-C52A-8E5F307396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46581A6-E227-B415-97ED-15C7375FD4F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FCB5DE-B459-0E01-E7B8-222436716E31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掌握服装各部位图案的运用特点，能够准确利用图案修饰身形。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服饰图案的空间形态分类。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C4A950A-6928-4D58-806A-0F9A2A8E660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79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0E069-69CB-72B7-F00B-939FEEFE8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B19D16C-0D08-392C-19D7-3360BAAC77C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9EC344A-6129-4B70-509A-2578D8564B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7A6C5D8-C499-00DE-9BC6-B8013CBBD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7097BDF0-4ABF-4332-6A65-32B541591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5417DB14-7637-CB8E-B3AF-82A79C104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110B6219-58F8-90EA-6BA3-20E0F89EC6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4C5174C-3A48-D0B5-CCE9-8CF4D03D120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A362FE-AEA6-85FC-15A9-86A18BFB37CF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服饰图案的形式美法则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）变化与统一。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）对称与平衡。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）节奏与韵律。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05C27A8-6B7D-D2DA-C29F-E599E98BB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689" y="3821021"/>
            <a:ext cx="2225089" cy="222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850BA73D-BEE0-3217-1CDA-0DC58E6B6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299" y="3821021"/>
            <a:ext cx="2225089" cy="2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BDB7B49-D243-5276-908D-1A372B971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574" y="3821021"/>
            <a:ext cx="2222843" cy="222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4DE1C47A-9BC1-B035-A588-AFFE0136D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603" y="3797791"/>
            <a:ext cx="2274484" cy="232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95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F9DCA-E26B-A0BE-6028-4990B76B7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B9E16F5-CD25-D01C-051B-D056C919FBE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F43C9C8-CA11-D2E0-E47F-424BA80F8B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FC67AC3-2A02-2ED1-9F59-BFB6EE5E03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31F3C93-2320-B1F9-672C-574F3F895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1906126-1670-6779-11C1-BE17BE066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DDD80F3-F8CB-2F36-2765-121B9606B4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9663031-95AC-7FE1-05F4-15D620DE79E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3270DF-B464-4741-DFEF-3B639B04AE9F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服饰图案的变形技巧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）简化。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）夸张。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）组合。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）装饰。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）抽象。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）联想。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0D282D5-246E-3DE6-256C-8B47DE1AB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472" y="2469671"/>
            <a:ext cx="3597275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:a16="http://schemas.microsoft.com/office/drawing/2014/main" id="{FF57A6A2-B7AE-D59B-F738-A5D650490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273" y="1462553"/>
            <a:ext cx="1546225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4FC29BC0-0BD1-1A7C-EBF9-8DDF6F40B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965" y="1362541"/>
            <a:ext cx="1227137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>
            <a:extLst>
              <a:ext uri="{FF2B5EF4-FFF2-40B4-BE49-F238E27FC236}">
                <a16:creationId xmlns:a16="http://schemas.microsoft.com/office/drawing/2014/main" id="{3410F260-6A8B-B356-D62F-62A97E3AF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29" y="3777217"/>
            <a:ext cx="2713037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5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42C4D-9077-0E44-AAC5-50A7EAC6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BCC0A47-A865-2E1E-4882-BAA57D2871DB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20356FB-B9E8-582E-C33A-BE5D353BD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E25636B2-8493-8111-86B1-4D820921D0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FE3910F-5E3D-2FB7-9C1A-04AB3C77D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7F7C626-E977-8A19-F428-E88E93136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图案变形设计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DD9005C-2B5C-AD6C-A78F-6E0182144D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AD84F83-005D-2389-5467-D53D8F87CA0D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E89185-852C-87DB-A04E-C54E58937646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图案可以进行有规律的变化吗？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你是否了解过图案的形式美法则？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通过整理与取舍后，你的写生作品有哪些适合利用形式美法则进行图案变形设计？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97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7570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服饰局部图案纹样变形与创作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9DC1C-2A3C-8C06-A926-210CDF46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E52DF78-7F57-88BA-A51B-ABD629A1497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B6BA206-C3C7-23D3-0F06-A07C4ADB12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FDCA691-9DC4-3E97-02C7-4B3C1F9FCF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F9E0465-EDB0-2FE2-9875-1C2FF19EA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CCAB96F-1178-DB33-5A08-043B3092A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7809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1860978-8045-B38E-0F7C-C80694A57F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102E638-C9F5-3D95-A850-9087B35075F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4D134A-F826-47F4-4F4A-49C62756AD88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服饰图案设计中，灵感多源于自然景物，在本次的领部图案设计中，客户要求利用花卉图案进行变形设计，利用黑白灰无彩色搭配完成领部图案草图设计。学生可以外出取景或在校园中进行花卉写生，收集资料。资料收集完成后，分组虚拟任务，分角色进行沟通，明确工作任务书要求，与委托客户进行沟通，对领部的造型、色彩、图案形式进行方案制订，利用花卉写生变形技巧进行领部图案设计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4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90DF-2A67-4D5A-4045-C4E437DA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D1C6DF5-3A7D-3D58-9784-18CDC11924B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FE79484-98BC-8413-768D-DD9A063AE4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4F210A7-D1F1-ACDC-7796-CF70531054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F75951B-5C3E-4061-C1D9-9D1461478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E499AD6-D72A-14CC-70F0-EBAD515D8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0049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7CC45F5-79A9-34E5-C05A-722D9500C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566E9C5-927A-51AA-0B89-E47A1A53400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8C8DC7-68B8-9F0D-24B2-087C768FACA8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）掌握领子的种类。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）理解领型的款式特点。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）掌握领型的设计技巧。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）掌握领部图案的设计原则。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）能够完成客户要求的领型设计。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）能够完成领部图案设计。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81B65FE6-71ED-025F-B78B-AB19422C4A7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4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46A50-7B62-489F-AF1E-CC998A92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253E087-06CD-AD74-561B-6E3217D48B4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2F97CDA-91F0-7F0C-9F69-93A58C317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2789A3D-752F-ED23-E981-CD74C01D9B8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1B4E910-E4B2-0DAC-C25A-A9FB4424B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4953300-ED14-B7B0-CAA9-3083C8F15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77157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415E328-0582-57B4-AD41-37ACA858EF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6FD4F04-73DC-A192-8257-20A1E653011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5E73D2-81D6-5031-661B-27285126913F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）培养从客户需求出发的设计思维。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）培养对领部图案的创新意识。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）培养善沟通、能协作、高标准、重创意的专业素质。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）培养审美能力和设计意识。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图案与领型的廓形、细节设计的关系。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图案对称变形的合理性和美观性，图案与领部廓形的协调性。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981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695B1-C4F2-D069-03F0-43CA925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0378CF0-E580-0064-BC02-3FE8D201737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BFE0D1B-2014-E9A5-9DED-BFAB113537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3269695-105C-D8D6-39C7-FA66B16E27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A70C9CF-5B0B-4792-BED9-36E7E5988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E1C3C44-1B18-8516-312A-7C9BFF631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16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0CA4B941-90FA-AE47-B702-BB8E693986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4AB3663-0AA4-2E73-2569-0BDC60C2FB63}"/>
              </a:ext>
            </a:extLst>
          </p:cNvPr>
          <p:cNvSpPr txBox="1"/>
          <p:nvPr/>
        </p:nvSpPr>
        <p:spPr>
          <a:xfrm>
            <a:off x="908828" y="4599011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99E6D-83FF-0594-EA98-6C00B41E95AB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图案与领型的关系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领部的图案因其位置的特殊性，多为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适合纹样和角隅式纹样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，其特点为纹样细腻，符合领部轮廓。完全对称，或有相同的设计理念。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856CE67-9E05-D6DF-8E9A-659D2F419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460" y="3135217"/>
            <a:ext cx="2927588" cy="29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DA2D2316-1459-A0AC-83CE-6715D366E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967" y="3163594"/>
            <a:ext cx="4438677" cy="287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83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B6325-9A41-C2D6-FD8C-7587B3978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C9346BC-8E81-FD83-9E92-9310B13560A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1B4B666-3F8B-FE35-1849-825064AE91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2F94957-20B1-1408-A870-A73E50EF8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40690F5-3F02-C4A9-4FEA-0A1F71EE9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FE1C8C40-8228-00B7-B849-DC1B23FAF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16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C97F593-666D-4F1C-CC9D-6FEC724343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F33354D-7448-F61B-7AE8-21B0F3AFC7D3}"/>
              </a:ext>
            </a:extLst>
          </p:cNvPr>
          <p:cNvSpPr txBox="1"/>
          <p:nvPr/>
        </p:nvSpPr>
        <p:spPr>
          <a:xfrm>
            <a:off x="908828" y="4599011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D3D054-7B2F-3EB0-BE77-99459D5E42F2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图案在不同领型中的效果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）立领。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）翻驳领。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）企领。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7363C92-F555-D5DD-E55E-BFAB6BA7A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0" b="1"/>
          <a:stretch>
            <a:fillRect/>
          </a:stretch>
        </p:blipFill>
        <p:spPr bwMode="auto">
          <a:xfrm>
            <a:off x="1417415" y="3462674"/>
            <a:ext cx="6231769" cy="212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E046E0AF-0D1A-2805-7C96-DBA8470C2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710" y="3462674"/>
            <a:ext cx="3157006" cy="2126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868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68810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服饰局部图案素材收集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21AE2-419B-F4BB-5A7F-165609B53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029665E-23A8-1CCE-AD5B-0CCDB9CFCED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5A2F433-694E-5030-8C69-F06AAA07AD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C603D4C-A97B-7B3C-A988-FA864319B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DDA654E-F17E-BB36-F11D-43006C3B2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1B58BDE-3264-615C-8AE5-F7B9C5165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169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3ADFFAC-3F6B-2D3B-2CBE-06E659B40B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7AD2F88-2EA4-98A9-B332-107D835333A5}"/>
              </a:ext>
            </a:extLst>
          </p:cNvPr>
          <p:cNvSpPr txBox="1"/>
          <p:nvPr/>
        </p:nvSpPr>
        <p:spPr>
          <a:xfrm>
            <a:off x="908828" y="4599011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6077FB-7E3B-5DF0-D519-BF76EB35C117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领型的图案特征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对称性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）对称的特点。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）常见对称形式。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领型的图案色彩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在该任务中，客户要求运用无彩色进行图案设计。在色彩运用中，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黑白灰色彩搭配追求极致简单和纯粹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5956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9D614-6D27-84EE-7C6A-E8DEC9E75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32B937A-402C-50AB-413D-6E43E333391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6FD18F6-A6FF-237C-CE8B-A643168FB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C091C766-A955-1CB8-4CF7-2933CEDFA4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85FA7E2-1C32-340A-E6BB-5E48BD5E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9519F3A-DA89-03E6-22C4-863746C85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490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7F45FBC-0FC9-0EF5-A050-F33B4021B6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BF317F7-59FF-09B5-2D87-01A59D80F63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CB9859-F2CD-D202-A268-28B48D3DFE9A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看一看，查一查生活中有哪些常用的领型，哪些领型上图案比较多？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领部图案的特点有哪些？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对称与不对称的设计哪一款更符合你的审美？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适合企领形态的花卉造型有哪些？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讨论分析客户的要求。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女式翻领有哪些特点？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黑白灰图案设计要点有哪些？</a:t>
            </a:r>
          </a:p>
        </p:txBody>
      </p:sp>
    </p:spTree>
    <p:extLst>
      <p:ext uri="{BB962C8B-B14F-4D97-AF65-F5344CB8AC3E}">
        <p14:creationId xmlns:p14="http://schemas.microsoft.com/office/powerpoint/2010/main" val="89851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1264A-EE3E-0E7D-08EA-C70844709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72C4FA2-A32B-24C9-9EBC-EFE3E08ACD2B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8725B55-6B96-7816-89A1-C8B6C9E29B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F335176-9180-E6B6-9A1E-C33C1350ED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732C97D-C031-7DCB-92C4-3E9FAB684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8D1B351-C442-6FA6-9260-1D967C618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490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服饰领部图案变形与创作（对称与平衡）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E0C7E04-D454-D7B1-5B6F-A3124A777E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93BFD9F-A303-6D3C-1933-2920F132789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C221CB-0894-AF61-9D20-D9A194E35985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根据所学企领的特点，你会设计一款什么样的企领？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什么样的企领更适合用对称图案作装饰？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企领的图案有哪些特点？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变形创作后的图案如何符合企领的特点？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  <a:p>
            <a:pPr indent="457200">
              <a:lnSpc>
                <a:spcPct val="150000"/>
              </a:lnSpc>
            </a:pP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EB3B8043-F696-E8C8-797A-F78C252809C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12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2AD17-CF29-8D1D-08CB-C5CEEBE12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FC6D601-C9E8-A127-7035-7C0092442F4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8A73991-508B-8037-255E-DE83C2873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21F7FE2-B996-5C41-82B0-3E7563E467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F769D8A-0F11-C4A9-5A15-D5446985A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30CB29F-7809-0CB6-B44F-8127A4652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014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234EA39-A85E-E66C-C3A5-BE57A999A3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9A83079-5431-A907-FC91-7B5D36AC054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29CE6E-5511-4311-87DA-7067037F9872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在本次的服饰口袋图案设计中，客户要求利用花卉图案进行变形设计，完成口袋图案设计。学生可以外出取景或在校园中进行花卉写生，收集资料。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）掌握口袋的种类。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）理解口袋的款式特点。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）掌握口袋的设计技巧。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）掌握口袋图案的设计原则。</a:t>
            </a:r>
          </a:p>
        </p:txBody>
      </p:sp>
    </p:spTree>
    <p:extLst>
      <p:ext uri="{BB962C8B-B14F-4D97-AF65-F5344CB8AC3E}">
        <p14:creationId xmlns:p14="http://schemas.microsoft.com/office/powerpoint/2010/main" val="167602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29050-0DC9-1B3F-C78D-7A8300BC6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CD3234B-381E-745F-8AA1-48F87AD7127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CCFE57D-E270-D2CA-F021-0DD81D3DBF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2703DAD-78FF-B8AD-C236-6110FA7708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D6C1A73-C5B1-77B1-E719-405724DB7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07F87E8-5782-9C19-47BC-3DA693FEF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2102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1F1A0EB-4EB0-C619-A342-18343F4D25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2A85414-ECE9-2482-E0A0-3E0AB27E93B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22E84D-9D72-1D69-499E-490A922A333E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能够完成客户要求的口袋图案设计。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）培养从客户需求出发的设计思维。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）培养对口袋图案的创新意识。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）培养善沟通、能协作、高标准、重创意的专业素质。</a:t>
            </a:r>
          </a:p>
          <a:p>
            <a:pPr indent="457200">
              <a:lnSpc>
                <a:spcPct val="150000"/>
              </a:lnSpc>
            </a:pP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34ADDBEC-672B-0C6D-10B7-446A8902C0F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1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8D18C-E219-D04A-E04A-B7E7745E3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4824C3F-F5B1-5310-BC5B-F0B72E152925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81F522F-EBF1-0C6A-7BA9-B007F49843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B682130-397F-2C82-7723-48DCD0DAF2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7E1B51F-29D8-DBB5-A80A-559F383CB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DC7BD7E-6724-9340-3FDA-E409A5D41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387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4EDD38F9-CFB6-E920-D00F-73F840D008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8BD5223-F50E-2ECC-7231-48E13674EE1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41BF01-EF7A-32BD-6EB1-EF6063D40A13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分析口袋图案的运用要点，针对性地进行写生花卉变形。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花卉的选择与取舍方法。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14A6EA1-936F-BF76-7C04-C1AAC72210B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0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C5BA9-5599-7F0E-B65B-EF0FCE544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AB7E0B9-8B87-B715-2CBF-A6AC31F2237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8DC9DA2-D8E2-A754-97BB-C142F15A61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FA286E1-FE77-7B2D-B926-ABE44055FA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F58B95C-E71B-08A9-5F56-3294C1E8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A2DA537-9CBB-F647-43A4-9539CDD39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415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1131BE1-20CC-0EAE-784C-842303870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5CA25FD-69B4-01A3-54E5-3EDA34D618E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C33BBE-9F66-78F7-B0CB-E9AA3E2477F6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图案与口袋的关系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口袋图案多以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点、线、面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装饰为主，以花卉装饰的口袋图案要求与服饰风格相呼应，能够体现服饰的整体风格。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7966556-9492-0C13-AE99-30180290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609" y="3149999"/>
            <a:ext cx="2844142" cy="273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8970EAD4-D584-E8CD-AEFB-160C7DE3A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165" y="3149999"/>
            <a:ext cx="2189391" cy="282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FD70EFCB-645A-40E9-9478-BE9055575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621" y="3191111"/>
            <a:ext cx="1870058" cy="282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7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9AA5B-11D7-9B3D-9B90-37CA321F8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133AB7B-DB7F-7804-61B6-4BD9DF32AF4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3BFD6EA-BA78-69C2-0924-281CC4AC55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5153C45-435B-37DA-EE7E-003E84AC74A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1A3AB34-7BB9-608B-DE3E-3A14E67C9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8EA4467-8AF4-6C6C-A274-3D0EC840B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415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2ECBEA8-5E12-BAD6-378B-F09EB8FF13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26CF2F8-8B22-5EA8-BA86-CEB42AFB15A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882DB5-BFD0-9BD5-C609-9B68B9432B4A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图案在不同口袋中的效果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）贴袋。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）风琴袋。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）插袋与挖袋。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F7ACA93-3D8C-A356-9C6A-66BB37BF3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181" y="3253412"/>
            <a:ext cx="1058101" cy="271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4D2D870B-20BA-5383-5473-ED955B44C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353" y="3238170"/>
            <a:ext cx="3424194" cy="281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777FFC3D-00E9-2A92-6B5F-DE704C729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119" y="3253412"/>
            <a:ext cx="2547995" cy="284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01538734-3558-AB54-4AE9-33BA20126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686" y="3253412"/>
            <a:ext cx="2265591" cy="289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85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BF9E-94E9-B94A-16BC-9721455D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64EEA3-2DC3-E0DA-69DA-723C26E5F09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2656519-A24B-9887-5E39-DFB59E430F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6B95E94-7B7D-AAC7-DCDD-2577169D62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0E9B0F5-D5E4-AEB9-5746-D4248F22B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005B0DFF-A8F5-D8CE-72BA-94FA03B9D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415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C4706A0-23D5-D703-D4D1-39C2F0E6CD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1901157-2497-EC39-9E79-CE9EC372BCA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FE1EAD-F54D-323C-199F-CA12D82DA3D6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口袋的图案特征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变化与统一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变化与统一规律是唯物辩证法最基本的规律，也是美学原理的最基本法则。服装设计是由点、线、面三维构成虚和实的空间、颜色、质感等元素有机地结合成为一个整体。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具体到服装口袋设计中，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统一表现为口袋的色彩、造型、空间之间的内在联系、共同点或共有特性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变化是寻找各个部分之间的区别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。没有统一，口袋造型将杂乱无章，缺乏和谐及秩序；没有变化作品会单调乏味，缺少生命力。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口袋的图案色彩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在该任务中，客户要求运用同类色进行图案设计。</a:t>
            </a:r>
          </a:p>
        </p:txBody>
      </p:sp>
    </p:spTree>
    <p:extLst>
      <p:ext uri="{BB962C8B-B14F-4D97-AF65-F5344CB8AC3E}">
        <p14:creationId xmlns:p14="http://schemas.microsoft.com/office/powerpoint/2010/main" val="217653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DA27C-1647-F81A-2873-AD8206F26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9CD79F-89BB-1525-4EFC-6887C87CB9B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6756836-0881-0AD5-486B-7619CD8F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C355FA4-826B-C9AE-611F-B333F992C4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CDF0D51-7608-49A5-D7B8-1FE988D7F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04CCCE48-F8EF-1BF2-20FF-79A4B9193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91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DBEDF25-8476-4566-7007-89ADAFDC98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7044702-0D70-4511-4DB7-4F13DEEAC06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D5A56D-2B11-B846-EF0C-32ABFFDB93F9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适合口袋形态的花卉造型有哪些？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讨论分析客户的要求。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根据所学贴袋的特点，你会设计一款什么样的企领？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什么样的贴袋更适合用角隅式纹样做装饰？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贴袋的图案有哪些特点？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变形创作后的图案如何符合贴袋的特点？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贴袋有哪些特点？</a:t>
            </a:r>
          </a:p>
        </p:txBody>
      </p:sp>
    </p:spTree>
    <p:extLst>
      <p:ext uri="{BB962C8B-B14F-4D97-AF65-F5344CB8AC3E}">
        <p14:creationId xmlns:p14="http://schemas.microsoft.com/office/powerpoint/2010/main" val="235069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/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/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8828" y="1268394"/>
            <a:ext cx="1030944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根据不同服饰局部图案的设计要求，收集花卉图案，选择具有代表性的图案进行写生。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ACAD6980-4C7A-87B6-2657-0361DAD4C1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0FC5E-7C40-14CB-9B93-3C3A7243F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607ECD1-2B30-4DD4-F682-E0BC07FD1FEA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42EE87D8-9854-9C51-EFD1-64C6252A8F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D6106EF-FDE8-78B5-96EB-1897B109A4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BC6624C-1055-9509-299D-486518712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0D6729E-0A55-3622-D886-3309C81A0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91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服饰口袋图案变形与创作（变化与统一）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89184CD-75C9-4C95-D7FF-2A8EA1951F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60094A9-A882-2E6C-AABB-ACE62FC521DD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7ADCC2-1C32-7B6D-BA18-9E49CCE172A5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邻近色图案设计要点有哪些？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简述角隅式构图的概念。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0DAC7360-B684-DB1D-FDAD-BA477CFE919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74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EA10-7FF7-2633-926D-B799232F2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B5D3666-CD4C-DB32-5DEE-5E7BC88B6D04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EE99F3E-677C-E16F-1129-EA573EA1C4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08180E5-88EF-110C-80AC-6E2A9ACF77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00C0015-0A4D-720D-E411-BD49545C4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0F13ABD-525D-2334-F32C-B433FFC1A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262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CF449AF-EE10-A37A-2870-1259ECD9E8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5F4B489-6163-144C-2C46-D4C4E51D709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06FEAC-030D-1E3B-6BEB-80975AF2772F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在服饰门襟图案设计中，客户要求利用花卉图案进行变形设计，利用对比色搭配完成门襟图案设计。学生可以外出取景或在校园中进行花卉写生，收集资料。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）掌握门襟的种类。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）理解门襟的款式特点。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）掌握门襟的设计技巧。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）掌握门襟图案的设计原则。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6A3A14BE-EE2B-C145-1B4E-1C2A6A621B6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63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E3381-0029-1E37-889F-6CE869ACE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0D65729-8B91-CF50-3AED-CF12994127B8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2CE8BBB-4933-6525-5303-28AA18F024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EE6CC905-EB63-42EE-3EB8-1EDDF0910B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29D35DB-9001-D69F-BCFA-EC6D1E5EA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FC722E33-AC01-739A-5D54-9B5BBFE17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79956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F4952E21-6AA7-065E-8051-8ECDB4B7DA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2AE1D29-56C7-A014-D664-A74CF0D53E4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EB4C04-DF3F-D9EE-6BD0-D67616CBFAAD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能够完成客户要求的门襟图案设计。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）培养从客户需求出发的设计思维。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）培养对门襟图案的创新意识。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）培养善沟通、能协作、高标准、重创意的专业素质。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）培养审美能力和设计意识。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01D8A00F-7814-D45E-EB82-91F2FE2796B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92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62286-4322-393C-D0F9-807B90B90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D1B9156-9FE8-4B29-545D-52299E65B7D5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4E9A8D1-8EC5-5ABA-EC7C-46C2187820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573559F-E7D7-60E9-BA61-5095C1243E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E701C5F-96E7-6467-B4F4-BE4AF3B97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232C55A-8284-CE92-2291-134E825B8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1356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28769F0-94F2-B606-06E1-1A9ED7DF83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115572F-BB7F-D10B-D1BD-CDDE014A77D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0673D2-927F-7767-944C-B0D173A45D81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分析门襟图案的运用要点，针对性地进行写生花卉变形。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花卉的选择与取舍方法。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2D280FF6-CC05-BC2E-8916-6A410A3DC3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9E9C0-D44B-6BC5-49E0-76E6F2E3A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E776543-C648-63A1-8F1E-9674752AE6F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D9C70DD-4564-736C-EE66-CE704CEDC8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1DB5495-45C8-0EBB-5DF1-00ADDFF509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CCD7D58-BBDA-33C4-7459-BB6B0607D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A660ACC-7C99-AD5A-54A1-2FC19108E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200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FAD2BA8C-0F75-C4E6-E214-31A37E4700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A7A9D5F-F24E-D75B-2139-684C43F1F53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1C8755-61EE-47C5-1209-6A1D0BC0FCBE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图案与门襟的关系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门襟的图案因其位置的特殊性，多为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连续式纹样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，其特点为纹样流畅舒缓，符合门襟造型。门襟能够协调服装整体的款式及造型，并能够起到装饰的作用。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3293D3C-3DD6-5D72-BECF-FAC4A957D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667" y="3190888"/>
            <a:ext cx="1011283" cy="247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>
            <a:extLst>
              <a:ext uri="{FF2B5EF4-FFF2-40B4-BE49-F238E27FC236}">
                <a16:creationId xmlns:a16="http://schemas.microsoft.com/office/drawing/2014/main" id="{9A8BE1F2-A6CC-D62F-25B2-94CBAD868A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361" y="3153011"/>
            <a:ext cx="948077" cy="264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5B6050D8-5C2C-0902-32B8-8ADE75468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849" y="3173679"/>
            <a:ext cx="948077" cy="251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>
            <a:extLst>
              <a:ext uri="{FF2B5EF4-FFF2-40B4-BE49-F238E27FC236}">
                <a16:creationId xmlns:a16="http://schemas.microsoft.com/office/drawing/2014/main" id="{03FC4395-C936-3C99-F0C1-5671A9317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182" y="3230912"/>
            <a:ext cx="948077" cy="23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EE5090A7-248E-1FD6-C266-52D8D0A66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698" y="3363467"/>
            <a:ext cx="896912" cy="222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>
            <a:extLst>
              <a:ext uri="{FF2B5EF4-FFF2-40B4-BE49-F238E27FC236}">
                <a16:creationId xmlns:a16="http://schemas.microsoft.com/office/drawing/2014/main" id="{03C77773-AC42-6A44-D439-60EB61B70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049" y="3379840"/>
            <a:ext cx="836716" cy="2151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75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EB76C-66A9-178E-62D8-8D8F12104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8222C27-D70F-2BA7-844E-98876A40EF3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00DCFC9-39C8-FFD2-84E6-912E34DAED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033B999-B660-0561-AC26-53E4AE26A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3395431-EEF2-6483-4335-A12D48463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C36A1D5-39D0-3AB2-3D33-CACA1FA26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200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4463DEFF-75D2-C9FE-9FF7-5CB41B1F7D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FD06763-03A6-6B46-3FB1-E91AF023D813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866D90-6619-92F8-4EF3-79B5F20D68D1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图案在不同门襟中的效果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）软门襟。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）明门襟。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）暗门襟。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8490055C-35A1-93F4-9A67-4DDD704A7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157" y="3191111"/>
            <a:ext cx="1885129" cy="282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>
            <a:extLst>
              <a:ext uri="{FF2B5EF4-FFF2-40B4-BE49-F238E27FC236}">
                <a16:creationId xmlns:a16="http://schemas.microsoft.com/office/drawing/2014/main" id="{5FA19C32-B519-8822-3CBB-1DBD3B791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121" y="3191111"/>
            <a:ext cx="2560597" cy="284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83E87B3-D797-3A8E-4C62-C1767F3B82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"/>
          <a:stretch>
            <a:fillRect/>
          </a:stretch>
        </p:blipFill>
        <p:spPr bwMode="auto">
          <a:xfrm>
            <a:off x="8655542" y="3191110"/>
            <a:ext cx="1735926" cy="282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99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36D1C-F536-D396-50C2-0746C296C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EE02551-7DBB-5511-0CFD-8FBAB4A3B9B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4D6299B-CDEE-7624-EE79-C433F2EF54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67E057D-F143-FF30-DD43-297CF4F7AB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184D065-DD01-32FC-6E87-BBB1E38B4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1924AF6-0BF9-B515-847D-3B6DA6F92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200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2F34EA20-A879-BD6E-E73D-E759B24F91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34C0C72-6378-1FF6-03EF-982221FAD47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1B541B-8BBB-E241-206C-87B7FC49206E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门襟的图案特征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节奏与韵律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）节奏。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）韵律。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门襟的图案色彩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在本任务中，客户要求运用对比色进行门襟图案设计。在色彩运用中，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对比色的应用讲究面积对比、纯度对比、明度对比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6046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F167E-6C29-8AAD-B35C-808B251DE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792CBAD-41DE-B70F-062D-75C7E9C0901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4003646-67BD-DDEB-E9A1-8118D303F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7942780-8381-575A-C812-8029B0EA8A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A9F9F7CD-A26E-3FF6-F574-9DE50F6A8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C9C45E3-6F18-9932-E61C-840BF5BD6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751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C3AF398-6C88-6446-CB47-68ECF45BE4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E5EAD00-6263-CC59-81B7-4D20B0A434A2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08318A-6954-A20C-CC1A-AC4CEFBCA461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适合门襟的花卉造型有哪些？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讨论分析客户的要求。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明门襟领部有哪些特点？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门襟部位图案的特点有哪些？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单独式的门襟图案和连续式的门襟图案设计哪一款更符合你的审美？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对比色图案设计要点有哪些？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节奏与韵律图案设计要素指的是什么？</a:t>
            </a:r>
          </a:p>
        </p:txBody>
      </p:sp>
    </p:spTree>
    <p:extLst>
      <p:ext uri="{BB962C8B-B14F-4D97-AF65-F5344CB8AC3E}">
        <p14:creationId xmlns:p14="http://schemas.microsoft.com/office/powerpoint/2010/main" val="133062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81BE3-5680-A7D9-11D5-41DB06805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B1939B7-D2E0-47BB-F379-65B68454361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7E0DD15-806E-50D4-1852-1902876A9F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E3C3E698-059D-BF79-31BB-CF8C8364AD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96F394B-4D4A-D535-96A4-6BC6B597E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FD8943B6-3F5E-F9EF-0158-2352C4065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8751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服饰门襟图案变形与创作（节奏与韵律）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815C5B3-6E79-66F9-4449-D6C7BF8CEF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2279B4C-AD0B-4F64-4041-DB8EFF6C6E6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62572A-7B86-C2D4-FEA2-89243FE4D6AE}"/>
              </a:ext>
            </a:extLst>
          </p:cNvPr>
          <p:cNvSpPr txBox="1"/>
          <p:nvPr/>
        </p:nvSpPr>
        <p:spPr>
          <a:xfrm>
            <a:off x="908828" y="1268394"/>
            <a:ext cx="1030944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根据所学门襟的特点，你会设计一款什么样的明门襟？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什么样的明门襟更适合具有节奏与韵律感的图案作装饰？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ECBF197B-4844-2298-7729-F536B5CD4C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00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962025" y="1016000"/>
            <a:ext cx="10287000" cy="56292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pic>
        <p:nvPicPr>
          <p:cNvPr id="1187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803275"/>
            <a:ext cx="560070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877317" y="2726075"/>
            <a:ext cx="38505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3E6A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219325" y="4144963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5" y="3741738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1717675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084BF-678E-2813-AEB8-0B6BAD34A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D2F8005-9B68-F4B6-0BBD-DACE474D486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3A6F742-E466-715E-0D8A-7D2AFA93A2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2E1CCA9-9930-6AFD-44A7-6C4D5AC64D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E9A946B-0970-33B1-6E96-E88662170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48CAD1A-7BF9-E401-EFC7-CBCD31516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24C2F21-EA68-E475-2277-568EC20070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A64C531-93DD-C3D5-B018-EA6FB74F136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2173C1-A475-E326-B993-189209C35F82}"/>
              </a:ext>
            </a:extLst>
          </p:cNvPr>
          <p:cNvSpPr txBox="1"/>
          <p:nvPr/>
        </p:nvSpPr>
        <p:spPr>
          <a:xfrm>
            <a:off x="908828" y="1268394"/>
            <a:ext cx="1030944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）了解图案写生方法的要点。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）了解图案写生技巧的要点。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）能够运用写生技巧对服饰图案进行写生。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）能够学会运用花卉写生变形的技巧。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）培养分类整理能力。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）培养观察分析能力。</a:t>
            </a:r>
          </a:p>
          <a:p>
            <a:pPr indent="457200">
              <a:lnSpc>
                <a:spcPct val="150000"/>
              </a:lnSpc>
            </a:pP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45BD98DF-02CF-3D7B-A359-A8F3EBA83DA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89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49DF0-1E77-5B63-19D6-67D814FE5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BDAD97B-F7D4-C61F-AB5D-30B4BE5583A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C6AEC2E-9FEA-FD0D-A6DC-FBC0844D8D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C21E99F-7957-F60A-6E96-D4BBAC1B30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B3ABDF6-C6BE-60E8-F985-6C32877DC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1EA71EF4-9FDA-BB38-B780-8D8D40EA3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1463495-22B8-385D-3C05-6D5CCB21D1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F1690F8-814B-6BF2-A4B6-58FD727DCB7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468AA4-3E51-F5C7-3746-47D9EC34F460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根据服饰图案的运用部位，准确地收集图案，并有取舍地进行图案写生。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花卉的选择与取舍方法。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5D3FC229-E190-12FF-CE50-009ABBD6CB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95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258F9-90FD-26BF-7FE2-1D7297D20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7067841-B9E9-F9DC-E6AC-23D3089BD384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91E7A26-8537-40AD-886A-EC1AEB031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258D9E2-682D-66A2-1C8B-60766E35E4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4D37A89-A974-7BB7-6C1C-8EF952756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DB27C43-3799-0C88-8E68-A430FA7F6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EC0D821-E2CE-2A68-5BD2-615BA4EF5F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A69680E-1E3E-077F-4D47-3D23F29A66E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EDD81F-4AE1-7496-8EEC-5B0D17ACE5F6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写生的目的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一是为艺术创作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收集素材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二是通过写生训练观察能力和良好的形象塑造能力，为以后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自如地处理画面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打下坚实的基础；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三是在写生中，对自然物象的特征、组织结构、生长规律等进一步加深理解，从中寻找装饰美的要素，为创作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积累经验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6854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B4E3D-0550-4FEE-4A02-8920C9D16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CD96537-0F7C-B445-08BA-DA662A35C0D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B7094D4-F9B7-2A00-39B7-C644187969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10260DF-0C4E-7876-B22E-0A27B6FC3C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D5C1C641-2F91-1D56-1A42-E131443C1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E272316-208D-6896-C1FD-36E4C8FB5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D2F1FFF-5BA3-0B94-1580-5C20CB80BE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4C5EE5C-B1C3-8319-EDD2-E4320137F81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5E751E-CFD7-411A-DB20-FAB934E8D0F9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写生的作用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服饰图案写生与拍摄素材有很大不同，服饰图案写生虽然不是创作，却有主观上的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选择、提炼、取舍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，在一定程度上也含有艺术加工的成分，使写生作品带有一定的装饰性，这是拍摄所不能够实现的。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2511FED-AB75-5E0D-1ABF-63CDDF6C149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24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9EDF4-395F-A5E0-1F93-DCD89FB0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84A3764-0DF7-E53B-EC80-CAC5B736917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A4BA878-6DB1-51DF-939F-113E04257B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EE9D5CD-B028-0245-37BB-48E5613D74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54726D2-3148-5353-673C-D3F9D3C40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B4BF0D3-20CF-0290-48E0-82D767DFA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花卉植物写生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499AD0CB-5CC7-4DF9-AF8F-09EF8DB89F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0154616-CB9F-45DA-A415-A8AB643CE4B6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BC0943-6B44-7D24-2C45-314BDA2BB034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写生的方法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）仔细观察。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）角度选取。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1AF8669-D80E-22F4-DD92-63AE403C6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83" y="2736015"/>
            <a:ext cx="5032015" cy="313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D59D6B73-FEAE-FE17-C547-DDB4BC807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753" y="2717688"/>
            <a:ext cx="3649525" cy="320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89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ZmOTRhNWViOTkzMGEzNThjYzAwNjA3ZWQyOWQ4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|0.8|1|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1.2|0.9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3293</Words>
  <Application>Microsoft Office PowerPoint</Application>
  <PresentationFormat>宽屏</PresentationFormat>
  <Paragraphs>384</Paragraphs>
  <Slides>49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FZCSK--GBK1-0</vt:lpstr>
      <vt:lpstr>等线</vt:lpstr>
      <vt:lpstr>方正稚艺_GBK</vt:lpstr>
      <vt:lpstr>黑体</vt:lpstr>
      <vt:lpstr>微软雅黑</vt:lpstr>
      <vt:lpstr>Arial</vt:lpstr>
      <vt:lpstr>Calibri</vt:lpstr>
      <vt:lpstr>Calibri Light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雨宁 仇</dc:creator>
  <cp:lastModifiedBy>fc z</cp:lastModifiedBy>
  <cp:revision>44</cp:revision>
  <dcterms:created xsi:type="dcterms:W3CDTF">2023-11-05T06:36:00Z</dcterms:created>
  <dcterms:modified xsi:type="dcterms:W3CDTF">2025-07-07T02:27:33Z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E77A7CDC3D6F48479E9DAAE7B8AC3A57_13</vt:lpwstr>
  </property>
  <property fmtid="{D5CDD505-2E9C-101B-9397-08002B2CF9AE}" pid="3" name="KSOProductBuildVer">
    <vt:lpwstr>2052-12.1.0.18240</vt:lpwstr>
  </property>
</Properties>
</file>